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295F-7401-A308-A483-3D0FC950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38C34-DC19-37F7-FC03-8569116F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B919-5BA9-3392-30CC-102D68AE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09AF3-CE14-84EB-A559-E2150E0E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E58E-C7D3-30D1-5F49-8B6C682E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611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D9EF-91E5-0741-0547-F1D05399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DC612-1A22-3DCD-B14D-6BBDBD36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862C-AD2F-3C2D-59D5-4649074D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36194-774C-8703-C5DB-ED163E6F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72BEF-E9EB-8B08-F9AC-CC7CAB46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50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FE860-3A8B-2604-2914-6208FB525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61752-5189-0661-8B14-6264051EA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6813-BAEF-A5C0-0AAA-00FABB93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66EE-EBA0-4084-38B7-82A19DA3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058E-DD12-715C-4606-C1B98BA1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920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E283-C70E-DFEF-BD8B-0D571EC2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84B9-5586-21CF-047E-542450CBB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158E-B21D-F037-4D91-6C37182C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19778-37AD-C458-62DC-73853392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3020-EC33-8226-67BC-803625A7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250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369-88BB-5240-C042-B04C608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11F0-4461-C669-49C2-F9C0C151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49E1C-DD7E-C111-D296-23CD4F28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B5EE0-1C08-BD14-0CE1-5A2FFC4B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98720-7A97-1BE8-5430-1187267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263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F9B9-4491-FC2A-7394-1C91A8BE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0CA4E-8274-618D-C32E-64858CD1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FE654-C49B-E936-FB64-A63208C95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12E85-E632-B85E-D266-8F51BA7B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19F6A-2F23-9767-BE96-C71DBDD6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DF24-C927-DB7F-F759-B5CAD968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811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F41D-217E-A4B4-35BC-F8AE3B49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68D1-2F41-CFB7-10E4-30C561CA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D2899-D1BC-3323-20B8-82BBC2EEA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9BF7D-27AA-5D7D-53FD-6529CFFED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AD026-4423-753C-2FD2-5FB03EBB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E5132-C58A-9618-9EEA-E973497E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6F416-4797-9916-BB2A-BABC6489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4FB2E-DD68-09DF-8DA6-635378CE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29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5E4F-40F0-9199-8A0C-238774B5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F4E85-F807-971C-D023-4CFC15F0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F192E-C621-D0B0-A180-1349F515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5D277-0E9D-CE36-27F5-2473C0AD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9513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41969-D266-6504-25D8-2C919EA2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8D3AF-78CE-8942-BF97-2F0EB30E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36904-77E2-63F0-3F22-DC766215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11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0F77-7B6C-75D7-65B3-CFF06321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5F2E-4AB4-6F73-937A-CC4FFD95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AECDC-E78A-093E-4D4E-8839E966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04C84-B153-9C08-DFE5-E2090323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69EF1-873A-CF03-354A-174A78F3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FFAB7-514E-FE51-112E-43F29953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579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6B81-E1A1-B803-F452-CB613F0B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8A3F5-CD54-4D7C-6505-B91997B1F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C458-D6A7-8CBD-84B1-A7EFDA14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11F6F-AEBA-3DD5-B814-9276DC3C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878D6-8DE9-4DA0-2FAD-259CF186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1109E-8314-3163-8627-47011037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028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ADCD5-9F3D-8BA9-6F6B-06A12338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3DAC1-E90E-6DE0-2A17-675E2A45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4CCD-9162-9D28-1784-9D21CEFA6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1227-0CB2-40B2-929C-54FDD9978466}" type="datetimeFigureOut">
              <a:rPr lang="en-CH" smtClean="0"/>
              <a:t>03/02/2023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D9FF-8290-F1E9-A10C-F1A015B6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D7AC-D0BC-B04D-24EC-EF8F2962D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B8BB-D232-4CDE-9B3D-FE2B9200E023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111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doi.org/10.1016/j.brat.2012.09.004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hyperlink" Target="https://doi.org/10.1002/eat.20207" TargetMode="External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doi.org/10.1016/0887-6185(91)90032-O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doi.org/10.1007/s10802-017-0263-z" TargetMode="External"/><Relationship Id="rId4" Type="http://schemas.openxmlformats.org/officeDocument/2006/relationships/hyperlink" Target="mailto:franck.Meschberger@ub.edu" TargetMode="External"/><Relationship Id="rId9" Type="http://schemas.openxmlformats.org/officeDocument/2006/relationships/hyperlink" Target="https://doi.org/10.1371/journal.pone.0145886" TargetMode="External"/><Relationship Id="rId14" Type="http://schemas.openxmlformats.org/officeDocument/2006/relationships/hyperlink" Target="https://doi.org/10.1016/S0028-3932(01)00204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0A1972-0BAA-0E12-87F6-8F580655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36656"/>
            <a:ext cx="2700338" cy="1422544"/>
          </a:xfrm>
          <a:prstGeom prst="rect">
            <a:avLst/>
          </a:prstGeom>
        </p:spPr>
      </p:pic>
      <p:pic>
        <p:nvPicPr>
          <p:cNvPr id="5" name="Picture 4" descr="A picture containing outdoor, people, crowd&#10;&#10;Description automatically generated">
            <a:extLst>
              <a:ext uri="{FF2B5EF4-FFF2-40B4-BE49-F238E27FC236}">
                <a16:creationId xmlns:a16="http://schemas.microsoft.com/office/drawing/2014/main" id="{999117B2-6DD5-0973-E3AC-9BFBBBA9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38" y="4481648"/>
            <a:ext cx="2631797" cy="2345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C465C-4397-6C11-FACC-7C9319F48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16" y="-135721"/>
            <a:ext cx="7336631" cy="1655762"/>
          </a:xfrm>
        </p:spPr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 exposure therapies: effect of the distance to the mirror on the attentional pattern in a virtual </a:t>
            </a:r>
            <a:r>
              <a:rPr lang="en-US" sz="1800" b="1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eality immersive </a:t>
            </a:r>
            <a:r>
              <a:rPr lang="en-US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environment.</a:t>
            </a:r>
            <a:b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F5486-3E49-B339-C9B5-704D9AD6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529" y="674193"/>
            <a:ext cx="9144000" cy="1422544"/>
          </a:xfrm>
        </p:spPr>
        <p:txBody>
          <a:bodyPr>
            <a:normAutofit/>
          </a:bodyPr>
          <a:lstStyle/>
          <a:p>
            <a:pPr marL="69850" algn="l">
              <a:lnSpc>
                <a:spcPct val="118000"/>
              </a:lnSpc>
              <a:spcBef>
                <a:spcPts val="5"/>
              </a:spcBef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Franck-Alexandre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Meschberger-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Annweiler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b="1" spc="-25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*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Mariarca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Ascione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Bruno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Porras-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Garcial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Helena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Miquel </a:t>
            </a:r>
            <a:r>
              <a:rPr lang="en-US" sz="1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Erik</a:t>
            </a:r>
            <a:r>
              <a:rPr lang="en-US" sz="1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Exposito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Eduardo Serrano-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Troncoso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Marta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Carulla-Roig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Marta Ferrer-Garcia </a:t>
            </a:r>
            <a:r>
              <a:rPr lang="en-US" sz="1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Jose Gutierrez-Maldonado </a:t>
            </a:r>
            <a:r>
              <a:rPr lang="en-US" sz="1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</a:p>
          <a:p>
            <a:pPr marL="69850" algn="l">
              <a:lnSpc>
                <a:spcPct val="118000"/>
              </a:lnSpc>
              <a:spcBef>
                <a:spcPts val="5"/>
              </a:spcBef>
            </a:pPr>
            <a:endParaRPr lang="en-US" sz="100" b="1" baseline="300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algn="l">
              <a:lnSpc>
                <a:spcPct val="118000"/>
              </a:lnSpc>
              <a:spcBef>
                <a:spcPts val="5"/>
              </a:spcBef>
            </a:pPr>
            <a:r>
              <a:rPr lang="en-US" sz="10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Department of Clinical Psychology and Psychobiology and Institute of Neurosciences, University of Barcelona, Barcelona, Spain; </a:t>
            </a:r>
            <a:endParaRPr lang="en-US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algn="l">
              <a:lnSpc>
                <a:spcPct val="118000"/>
              </a:lnSpc>
              <a:spcBef>
                <a:spcPts val="5"/>
              </a:spcBef>
            </a:pPr>
            <a:r>
              <a:rPr lang="en-US" sz="10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Department of Population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Health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Science,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University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Utah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School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Medicine,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Salt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Lake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City,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United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States;</a:t>
            </a:r>
            <a:endParaRPr lang="en-US" sz="900" spc="-2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algn="l">
              <a:lnSpc>
                <a:spcPct val="118000"/>
              </a:lnSpc>
              <a:spcBef>
                <a:spcPts val="5"/>
              </a:spcBef>
            </a:pPr>
            <a:r>
              <a:rPr lang="en-US" sz="10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000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Child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Adolescent Psychiatry and Psychology Department, Hospital Sant Joan de </a:t>
            </a:r>
            <a:r>
              <a:rPr lang="en-US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Déu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Barcelona, </a:t>
            </a:r>
            <a:r>
              <a:rPr lang="en-US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Esplugues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Llobregat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Spain;</a:t>
            </a:r>
          </a:p>
          <a:p>
            <a:pPr marL="69850" algn="l">
              <a:lnSpc>
                <a:spcPct val="118000"/>
              </a:lnSpc>
              <a:spcBef>
                <a:spcPts val="5"/>
              </a:spcBef>
            </a:pPr>
            <a:r>
              <a:rPr lang="en-US" sz="900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en-US" sz="1200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en-US" sz="1000" baseline="300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Correspondence: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franck.meschberger@ub.edu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CE0778-684F-5791-0EA7-FFB3830580DE}"/>
              </a:ext>
            </a:extLst>
          </p:cNvPr>
          <p:cNvSpPr txBox="1">
            <a:spLocks/>
          </p:cNvSpPr>
          <p:nvPr/>
        </p:nvSpPr>
        <p:spPr>
          <a:xfrm>
            <a:off x="10865819" y="72077"/>
            <a:ext cx="1254888" cy="49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algn="r">
              <a:lnSpc>
                <a:spcPct val="118000"/>
              </a:lnSpc>
              <a:spcBef>
                <a:spcPts val="5"/>
              </a:spcBef>
            </a:pPr>
            <a:r>
              <a:rPr lang="es-ES" sz="18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EPP0608</a:t>
            </a:r>
            <a:endParaRPr lang="en-CH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299306-3245-7B5B-8E37-788B5AB54375}"/>
              </a:ext>
            </a:extLst>
          </p:cNvPr>
          <p:cNvSpPr txBox="1">
            <a:spLocks/>
          </p:cNvSpPr>
          <p:nvPr/>
        </p:nvSpPr>
        <p:spPr>
          <a:xfrm>
            <a:off x="66794" y="3445587"/>
            <a:ext cx="4289636" cy="267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8260" algn="jus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Introduction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</a:t>
            </a:r>
            <a:r>
              <a:rPr lang="en-GB" sz="1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exposure</a:t>
            </a:r>
            <a:r>
              <a:rPr lang="en-GB" sz="1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therapies</a:t>
            </a:r>
            <a:r>
              <a:rPr lang="en-GB" sz="1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(MET)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been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proposed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symptomatology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patients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spc="-20" dirty="0">
                <a:latin typeface="Arial" panose="020B0604020202020204" pitchFamily="34" charset="0"/>
                <a:ea typeface="Arial" panose="020B0604020202020204" pitchFamily="34" charset="0"/>
              </a:rPr>
              <a:t>eating disorders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habituation process (e.g., </a:t>
            </a:r>
            <a:r>
              <a:rPr lang="en-GB" sz="100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10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GB" sz="1000" b="1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GB" sz="1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]).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However,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protocols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related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studies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specify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patients’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distance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mirror,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 do so, such a distance may differ significantly (usually from 0,5 to 3 meters). Such modifications of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 positioning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could imply variations in patients’ fixation patterns on different body parts (i.e.,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attentional bias between weight-related and non-weight related body parts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since previous studies shown that dissociated neural systems (either in left or right cerebral hemispheres)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involved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attentional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patterns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scanning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strategies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depending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distance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(i.e.,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near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far space) [</a:t>
            </a:r>
            <a:r>
              <a:rPr lang="en-GB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]. Furthermore, as the body-related attentional bias has been shown to be a part of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maintenance mechanism of </a:t>
            </a:r>
            <a:r>
              <a:rPr lang="en-GB" sz="1000" b="1" dirty="0">
                <a:latin typeface="Arial" panose="020B0604020202020204" pitchFamily="34" charset="0"/>
                <a:ea typeface="Arial" panose="020B0604020202020204" pitchFamily="34" charset="0"/>
              </a:rPr>
              <a:t>anorexia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nervosa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symptomatology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10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GB" sz="10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]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any modification of attentional patterns due to mirror’s distance variations may influence the efficacy of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MET. </a:t>
            </a:r>
          </a:p>
          <a:p>
            <a:pPr marR="48260" algn="just">
              <a:lnSpc>
                <a:spcPct val="100000"/>
              </a:lnSpc>
            </a:pPr>
            <a:endParaRPr lang="en-GB" sz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929FE2-F918-E01A-F4D9-AAC2E51C086D}"/>
              </a:ext>
            </a:extLst>
          </p:cNvPr>
          <p:cNvSpPr txBox="1">
            <a:spLocks/>
          </p:cNvSpPr>
          <p:nvPr/>
        </p:nvSpPr>
        <p:spPr>
          <a:xfrm>
            <a:off x="-53866" y="1499654"/>
            <a:ext cx="4422707" cy="1860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marR="116840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HIGHLIGHTS:</a:t>
            </a:r>
            <a:endParaRPr lang="en-GB" sz="1200" b="1" spc="-55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1300" marR="116840" indent="-17145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shows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new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opportunities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</a:t>
            </a:r>
            <a:r>
              <a:rPr lang="en-GB" sz="1100" spc="-55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irtual Reality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   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Eye-Tracking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technologies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precisely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variations</a:t>
            </a:r>
            <a:r>
              <a:rPr lang="en-GB" sz="1100" spc="-5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attentional patterns as a function of mirror position                        in mirror </a:t>
            </a:r>
            <a:r>
              <a:rPr lang="en-GB" sz="11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posure </a:t>
            </a:r>
            <a:r>
              <a:rPr lang="en-GB" sz="11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herapies (MET).</a:t>
            </a:r>
          </a:p>
          <a:p>
            <a:pPr marL="241300" marR="116840" indent="-17145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Such information may contribute to adapt and develop             new MET’s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protocols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patients with anorexia nervosa,                  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optimizing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distance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mirror.</a:t>
            </a:r>
            <a:endParaRPr lang="en-GB" sz="1100" spc="-15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1300" marR="116840" indent="-17145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also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underscores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importance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100" spc="-1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specifying the distance to the mirror in MET-related studies to improve replicability</a:t>
            </a:r>
            <a:r>
              <a:rPr lang="en-GB" sz="11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11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B29A825-3E1E-96F3-34D2-8C03B0A4FF6A}"/>
              </a:ext>
            </a:extLst>
          </p:cNvPr>
          <p:cNvSpPr txBox="1">
            <a:spLocks/>
          </p:cNvSpPr>
          <p:nvPr/>
        </p:nvSpPr>
        <p:spPr>
          <a:xfrm>
            <a:off x="4297262" y="1955767"/>
            <a:ext cx="3956641" cy="267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en-GB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Methods:</a:t>
            </a:r>
            <a:r>
              <a:rPr lang="en-GB" sz="10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137</a:t>
            </a:r>
            <a:r>
              <a:rPr lang="en-GB" sz="1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female</a:t>
            </a:r>
            <a:r>
              <a:rPr lang="en-GB" sz="1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college</a:t>
            </a:r>
            <a:r>
              <a:rPr lang="en-GB" sz="1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students</a:t>
            </a:r>
            <a:r>
              <a:rPr lang="en-GB" sz="1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were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immersed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VR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environment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could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GB" sz="1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 respective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avatars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created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measurements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bodies.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mirror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positioned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GB" sz="1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3.30m</a:t>
            </a:r>
            <a:r>
              <a:rPr lang="en-GB" sz="1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front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participants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group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(n</a:t>
            </a:r>
            <a:r>
              <a:rPr lang="en-GB" sz="10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54),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1.54m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front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participants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group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(n</a:t>
            </a:r>
            <a:r>
              <a:rPr lang="en-GB" sz="10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83) (see figure 1).</a:t>
            </a:r>
            <a:endParaRPr lang="en-GB" sz="10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n-GB" sz="11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9C6DAAC-46B1-6757-CA42-1D5BAD5819B7}"/>
              </a:ext>
            </a:extLst>
          </p:cNvPr>
          <p:cNvSpPr txBox="1">
            <a:spLocks/>
          </p:cNvSpPr>
          <p:nvPr/>
        </p:nvSpPr>
        <p:spPr>
          <a:xfrm>
            <a:off x="8217877" y="1784792"/>
            <a:ext cx="3954959" cy="267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Results:</a:t>
            </a:r>
            <a:r>
              <a:rPr lang="en-GB" sz="1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Independent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Samples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t-Test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shows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statistically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significant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CFT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mean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 </a:t>
            </a:r>
            <a:r>
              <a:rPr lang="en-GB" sz="1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(F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(1,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135)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1.571,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&lt;</a:t>
            </a:r>
            <a:r>
              <a:rPr lang="en-GB" sz="1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0.001, 95% IC [1717; 5581]) between both groups. 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Effect size </a:t>
            </a:r>
            <a:r>
              <a:rPr lang="en-GB" sz="1000" spc="-20" dirty="0">
                <a:latin typeface="Arial" panose="020B0604020202020204" pitchFamily="34" charset="0"/>
                <a:ea typeface="Arial" panose="020B0604020202020204" pitchFamily="34" charset="0"/>
              </a:rPr>
              <a:t>is in the medium range (</a:t>
            </a:r>
            <a:r>
              <a:rPr lang="en-GB" sz="1000" b="1" spc="-20" dirty="0">
                <a:latin typeface="Arial" panose="020B0604020202020204" pitchFamily="34" charset="0"/>
                <a:ea typeface="Arial" panose="020B0604020202020204" pitchFamily="34" charset="0"/>
              </a:rPr>
              <a:t>Hedge’s g = .65</a:t>
            </a:r>
            <a:r>
              <a:rPr lang="en-GB" sz="1000" spc="-20" dirty="0">
                <a:latin typeface="Arial" panose="020B0604020202020204" pitchFamily="34" charset="0"/>
                <a:ea typeface="Arial" panose="020B0604020202020204" pitchFamily="34" charset="0"/>
              </a:rPr>
              <a:t>) (see table 1). </a:t>
            </a:r>
            <a:endParaRPr lang="es-ES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algn="just">
              <a:spcBef>
                <a:spcPts val="15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9409295-A744-FB49-3460-578DC9E3759C}"/>
              </a:ext>
            </a:extLst>
          </p:cNvPr>
          <p:cNvSpPr txBox="1">
            <a:spLocks/>
          </p:cNvSpPr>
          <p:nvPr/>
        </p:nvSpPr>
        <p:spPr>
          <a:xfrm>
            <a:off x="4256346" y="4860159"/>
            <a:ext cx="3696849" cy="201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Tobii® Eye-Tracking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feature of the VR Head-Mounted Display HTC VIVE PRO EYE® and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OGAMA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software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GB" sz="1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Universität,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Berlin,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Germany)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used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record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attentional pattern of each participant, during a 30-second free viewing task at her avatar. 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912847B-E9D0-1D33-DF60-246C96D1BFB5}"/>
              </a:ext>
            </a:extLst>
          </p:cNvPr>
          <p:cNvSpPr txBox="1">
            <a:spLocks/>
          </p:cNvSpPr>
          <p:nvPr/>
        </p:nvSpPr>
        <p:spPr>
          <a:xfrm>
            <a:off x="66794" y="6464379"/>
            <a:ext cx="4923170" cy="40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5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Funding: </a:t>
            </a:r>
            <a:r>
              <a:rPr lang="en-GB" sz="7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study was funded by the Spanish Ministry of Science and Innovation, Grant PID2019-108657RB-I00 funded by MCIN/AEI/ 10.13039/501100011033.This study also has the support of “</a:t>
            </a:r>
            <a:r>
              <a:rPr lang="en-GB" sz="75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Fundació</a:t>
            </a:r>
            <a:r>
              <a:rPr lang="en-GB" sz="7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GB" sz="75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Marató</a:t>
            </a:r>
            <a:r>
              <a:rPr lang="en-GB" sz="7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TV3”, Grant 202217-10.</a:t>
            </a:r>
            <a:r>
              <a:rPr lang="en-GB" sz="75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7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7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2D1F57D-7C7F-12AC-70C0-B2F5AA776EA0}"/>
              </a:ext>
            </a:extLst>
          </p:cNvPr>
          <p:cNvSpPr txBox="1">
            <a:spLocks/>
          </p:cNvSpPr>
          <p:nvPr/>
        </p:nvSpPr>
        <p:spPr>
          <a:xfrm>
            <a:off x="4388890" y="4542743"/>
            <a:ext cx="3571050" cy="46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s-ES" sz="800" u="sng" dirty="0">
                <a:latin typeface="Arial" panose="020B0604020202020204" pitchFamily="34" charset="0"/>
                <a:ea typeface="Arial" panose="020B0604020202020204" pitchFamily="34" charset="0"/>
              </a:rPr>
              <a:t>Figure 1: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Front and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profile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views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avatar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positioning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different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distances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the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mirror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s-ES" sz="800" b="1" dirty="0">
                <a:latin typeface="Arial" panose="020B0604020202020204" pitchFamily="34" charset="0"/>
                <a:ea typeface="Arial" panose="020B0604020202020204" pitchFamily="34" charset="0"/>
              </a:rPr>
              <a:t>(a) 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3.30 m in group 1; </a:t>
            </a:r>
            <a:r>
              <a:rPr lang="es-ES" sz="800" b="1" dirty="0">
                <a:latin typeface="Arial" panose="020B0604020202020204" pitchFamily="34" charset="0"/>
                <a:ea typeface="Arial" panose="020B0604020202020204" pitchFamily="34" charset="0"/>
              </a:rPr>
              <a:t>(b) 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1.54 m in group 2.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2E9EA49-D108-098A-D51F-7ECA39EBF076}"/>
              </a:ext>
            </a:extLst>
          </p:cNvPr>
          <p:cNvSpPr txBox="1">
            <a:spLocks/>
          </p:cNvSpPr>
          <p:nvPr/>
        </p:nvSpPr>
        <p:spPr>
          <a:xfrm>
            <a:off x="9265475" y="4111299"/>
            <a:ext cx="3125512" cy="71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u="sng" dirty="0">
                <a:latin typeface="Arial" panose="020B0604020202020204" pitchFamily="34" charset="0"/>
                <a:ea typeface="Arial" panose="020B0604020202020204" pitchFamily="34" charset="0"/>
              </a:rPr>
              <a:t>Figure 3: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Examples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attentional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patterns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more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focused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8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b="1" dirty="0">
                <a:latin typeface="Arial" panose="020B0604020202020204" pitchFamily="34" charset="0"/>
                <a:ea typeface="Arial" panose="020B0604020202020204" pitchFamily="34" charset="0"/>
              </a:rPr>
              <a:t>(a)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weight-related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body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parts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(group 1,.3.30m; CFT &gt; 0);</a:t>
            </a:r>
          </a:p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b="1" dirty="0">
                <a:latin typeface="Arial" panose="020B0604020202020204" pitchFamily="34" charset="0"/>
                <a:ea typeface="Arial" panose="020B0604020202020204" pitchFamily="34" charset="0"/>
              </a:rPr>
              <a:t>(b) 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non-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weight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related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body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parts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(group 2, 1.54m; CFT &lt; 0).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8DD92EB-28E9-9225-5379-4252247A9ED4}"/>
              </a:ext>
            </a:extLst>
          </p:cNvPr>
          <p:cNvSpPr txBox="1">
            <a:spLocks/>
          </p:cNvSpPr>
          <p:nvPr/>
        </p:nvSpPr>
        <p:spPr>
          <a:xfrm>
            <a:off x="9907009" y="4477265"/>
            <a:ext cx="411891" cy="46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s-E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(a)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C791BAB-715F-0387-8C17-E69A0FC8B0CE}"/>
              </a:ext>
            </a:extLst>
          </p:cNvPr>
          <p:cNvSpPr txBox="1">
            <a:spLocks/>
          </p:cNvSpPr>
          <p:nvPr/>
        </p:nvSpPr>
        <p:spPr>
          <a:xfrm>
            <a:off x="11154923" y="4484525"/>
            <a:ext cx="411891" cy="46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s-E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(b)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E12B1C7-4BC4-B046-6E59-85F778494602}"/>
              </a:ext>
            </a:extLst>
          </p:cNvPr>
          <p:cNvSpPr txBox="1">
            <a:spLocks/>
          </p:cNvSpPr>
          <p:nvPr/>
        </p:nvSpPr>
        <p:spPr>
          <a:xfrm>
            <a:off x="7579744" y="3227916"/>
            <a:ext cx="411891" cy="46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s-E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(a)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015A57C-2A5B-EBCB-BFDC-A2D7D57EAA23}"/>
              </a:ext>
            </a:extLst>
          </p:cNvPr>
          <p:cNvSpPr txBox="1">
            <a:spLocks/>
          </p:cNvSpPr>
          <p:nvPr/>
        </p:nvSpPr>
        <p:spPr>
          <a:xfrm>
            <a:off x="7579745" y="4031912"/>
            <a:ext cx="411891" cy="46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s-E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(b)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" name="Imagen 29" descr="Texto&#10;&#10;Descripción generada automáticamente con confianza media">
            <a:extLst>
              <a:ext uri="{FF2B5EF4-FFF2-40B4-BE49-F238E27FC236}">
                <a16:creationId xmlns:a16="http://schemas.microsoft.com/office/drawing/2014/main" id="{DADDE56A-8365-166A-08B6-1F93E708DB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7" b="17669"/>
          <a:stretch/>
        </p:blipFill>
        <p:spPr>
          <a:xfrm>
            <a:off x="10587428" y="963957"/>
            <a:ext cx="1487752" cy="344533"/>
          </a:xfrm>
          <a:prstGeom prst="rect">
            <a:avLst/>
          </a:prstGeom>
        </p:spPr>
      </p:pic>
      <p:pic>
        <p:nvPicPr>
          <p:cNvPr id="31" name="Imagen 30" descr="Diagrama, Texto&#10;&#10;Descripción generada automáticamente">
            <a:extLst>
              <a:ext uri="{FF2B5EF4-FFF2-40B4-BE49-F238E27FC236}">
                <a16:creationId xmlns:a16="http://schemas.microsoft.com/office/drawing/2014/main" id="{B15C1692-A836-91BB-7F4C-59EB9E1CF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17631"/>
          <a:stretch/>
        </p:blipFill>
        <p:spPr>
          <a:xfrm>
            <a:off x="10667885" y="1332318"/>
            <a:ext cx="1385969" cy="322041"/>
          </a:xfrm>
          <a:prstGeom prst="rect">
            <a:avLst/>
          </a:prstGeom>
        </p:spPr>
      </p:pic>
      <p:pic>
        <p:nvPicPr>
          <p:cNvPr id="32" name="Picture 2" descr="Enfermero/a, Hospital Sant Joan de Déu Barcelona">
            <a:extLst>
              <a:ext uri="{FF2B5EF4-FFF2-40B4-BE49-F238E27FC236}">
                <a16:creationId xmlns:a16="http://schemas.microsoft.com/office/drawing/2014/main" id="{1D775ED4-29CD-933E-9F3E-B6E3E48D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84" y="1659284"/>
            <a:ext cx="1329199" cy="2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DB6021-B7C7-0FFD-E775-A9FEEFBF4B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/>
          <a:stretch/>
        </p:blipFill>
        <p:spPr>
          <a:xfrm>
            <a:off x="9431763" y="4696905"/>
            <a:ext cx="2589583" cy="1665100"/>
          </a:xfrm>
          <a:prstGeom prst="rect">
            <a:avLst/>
          </a:prstGeom>
        </p:spPr>
      </p:pic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B8E92B2A-9D90-442A-9481-C2B114EDBD4D}"/>
              </a:ext>
            </a:extLst>
          </p:cNvPr>
          <p:cNvCxnSpPr>
            <a:cxnSpLocks/>
          </p:cNvCxnSpPr>
          <p:nvPr/>
        </p:nvCxnSpPr>
        <p:spPr>
          <a:xfrm flipV="1">
            <a:off x="161037" y="6467064"/>
            <a:ext cx="11828346" cy="4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F9A00AA3-A053-451C-9EAD-1B817DFCB545}"/>
              </a:ext>
            </a:extLst>
          </p:cNvPr>
          <p:cNvSpPr txBox="1">
            <a:spLocks/>
          </p:cNvSpPr>
          <p:nvPr/>
        </p:nvSpPr>
        <p:spPr>
          <a:xfrm>
            <a:off x="5041265" y="6471107"/>
            <a:ext cx="804858" cy="424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References:</a:t>
            </a:r>
            <a:endParaRPr lang="es-ES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4D5F97D3-3D49-489D-A4BE-BBFD3289A6D2}"/>
              </a:ext>
            </a:extLst>
          </p:cNvPr>
          <p:cNvSpPr txBox="1">
            <a:spLocks/>
          </p:cNvSpPr>
          <p:nvPr/>
        </p:nvSpPr>
        <p:spPr>
          <a:xfrm>
            <a:off x="8707566" y="6456284"/>
            <a:ext cx="3776353" cy="423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GB" sz="700" dirty="0" err="1">
                <a:latin typeface="Arial" panose="020B0604020202020204" pitchFamily="34" charset="0"/>
                <a:ea typeface="Arial" panose="020B0604020202020204" pitchFamily="34" charset="0"/>
              </a:rPr>
              <a:t>Tuschen-Caffier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 B, et al. (2015). 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  <a:hlinkClick r:id="rId9"/>
              </a:rPr>
              <a:t>https://doi.org/10.1371/journal.pone.0145886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Bauer A, et al. (2017).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  <a:hlinkClick r:id="rId10"/>
              </a:rPr>
              <a:t>https://doi.org/10.1007/s10802-017-0263-z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Reed DL, et al. (1991).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  <a:hlinkClick r:id="rId11"/>
              </a:rPr>
              <a:t>https://doi.org/10.1016/0887-6185(91)90032-O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DE1920F1-1950-4F6C-9714-FC06956B6E2D}"/>
              </a:ext>
            </a:extLst>
          </p:cNvPr>
          <p:cNvSpPr txBox="1">
            <a:spLocks/>
          </p:cNvSpPr>
          <p:nvPr/>
        </p:nvSpPr>
        <p:spPr>
          <a:xfrm>
            <a:off x="5655411" y="6464379"/>
            <a:ext cx="3776352" cy="423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US" sz="700" dirty="0" err="1">
                <a:latin typeface="Arial" panose="020B0604020202020204" pitchFamily="34" charset="0"/>
                <a:ea typeface="Arial" panose="020B0604020202020204" pitchFamily="34" charset="0"/>
              </a:rPr>
              <a:t>Delinsky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SS, &amp; Wilson, GT. (2006).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  <a:hlinkClick r:id="rId12"/>
              </a:rPr>
              <a:t>https://doi.org/10.1002/eat.20207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en-GB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Hildebrandt T, et al. (2012).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  <a:hlinkClick r:id="rId13"/>
              </a:rPr>
              <a:t>https://doi.org/10.1016/j.brat.2012.09.004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[</a:t>
            </a:r>
            <a:r>
              <a:rPr lang="en-GB" sz="7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GB" sz="700" dirty="0"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en-US" sz="700" dirty="0" err="1">
                <a:latin typeface="Arial" panose="020B0604020202020204" pitchFamily="34" charset="0"/>
                <a:ea typeface="Arial" panose="020B0604020202020204" pitchFamily="34" charset="0"/>
              </a:rPr>
              <a:t>Varnava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A, et al. (2002).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https://doi.org/10.1016/S0028-3932(01)00204-4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es-ES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6" name="Imagen 15">
            <a:extLst>
              <a:ext uri="{FF2B5EF4-FFF2-40B4-BE49-F238E27FC236}">
                <a16:creationId xmlns:a16="http://schemas.microsoft.com/office/drawing/2014/main" id="{C9EA4DB7-7B88-4814-82A7-77A7A7BA67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830" r="67908" b="-830"/>
          <a:stretch/>
        </p:blipFill>
        <p:spPr>
          <a:xfrm>
            <a:off x="7961550" y="4695480"/>
            <a:ext cx="1247959" cy="1666525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6AA6BBC6-A512-4217-87D4-0EBABD0B2D53}"/>
              </a:ext>
            </a:extLst>
          </p:cNvPr>
          <p:cNvSpPr txBox="1">
            <a:spLocks/>
          </p:cNvSpPr>
          <p:nvPr/>
        </p:nvSpPr>
        <p:spPr>
          <a:xfrm>
            <a:off x="7905584" y="4118296"/>
            <a:ext cx="1529964" cy="71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u="sng" dirty="0">
                <a:latin typeface="Arial" panose="020B0604020202020204" pitchFamily="34" charset="0"/>
                <a:ea typeface="Arial" panose="020B0604020202020204" pitchFamily="34" charset="0"/>
              </a:rPr>
              <a:t>Figure 2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s-E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Weight-related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(in </a:t>
            </a:r>
            <a:r>
              <a:rPr lang="es-E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yellow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and non-</a:t>
            </a:r>
            <a:r>
              <a:rPr lang="es-E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weight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related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blue)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body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parts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PASTAS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questionnaire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CDAB763-1717-4C97-A324-37D0EC9A4017}"/>
              </a:ext>
            </a:extLst>
          </p:cNvPr>
          <p:cNvSpPr txBox="1">
            <a:spLocks/>
          </p:cNvSpPr>
          <p:nvPr/>
        </p:nvSpPr>
        <p:spPr>
          <a:xfrm>
            <a:off x="8217877" y="3280435"/>
            <a:ext cx="3954959" cy="267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en-GB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Conclusion:</a:t>
            </a:r>
            <a:r>
              <a:rPr lang="en-GB" sz="1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The attentional pattern of the group positioned further to the mirror (3.30m in group 1) was significantly more focused on weight-related body parts, than that of the group positioned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closer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mirror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(1.54m in group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Arial" panose="020B0604020202020204" pitchFamily="34" charset="0"/>
              </a:rPr>
              <a:t>2)</a:t>
            </a:r>
            <a:r>
              <a:rPr lang="en-GB" sz="1000" spc="-15" dirty="0">
                <a:latin typeface="Arial" panose="020B0604020202020204" pitchFamily="34" charset="0"/>
                <a:ea typeface="Arial" panose="020B0604020202020204" pitchFamily="34" charset="0"/>
              </a:rPr>
              <a:t> (see examples in figure 3)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ubtitle 2">
                <a:extLst>
                  <a:ext uri="{FF2B5EF4-FFF2-40B4-BE49-F238E27FC236}">
                    <a16:creationId xmlns:a16="http://schemas.microsoft.com/office/drawing/2014/main" id="{8885A66A-FAD9-436B-80FD-67F35CDD46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451" y="5640230"/>
                <a:ext cx="3769275" cy="9676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GB" sz="10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Complete Fixation Time (CFT) </a:t>
                </a:r>
                <a:r>
                  <a:rPr lang="en-GB" sz="1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was assessed as the fixation time difference between weight- and non-weight-related body parts, defined from the weight scale of the PASTAS questionnaire </a:t>
                </a:r>
                <a:r>
                  <a:rPr lang="en-GB" sz="1000" dirty="0">
                    <a:latin typeface="Arial" panose="020B0604020202020204" pitchFamily="34" charset="0"/>
                    <a:ea typeface="Arial" panose="020B0604020202020204" pitchFamily="34" charset="0"/>
                  </a:rPr>
                  <a:t>[</a:t>
                </a:r>
                <a:r>
                  <a:rPr lang="en-GB" sz="1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6</a:t>
                </a:r>
                <a:r>
                  <a:rPr lang="en-GB" sz="1000" dirty="0">
                    <a:latin typeface="Arial" panose="020B0604020202020204" pitchFamily="34" charset="0"/>
                    <a:ea typeface="Arial" panose="020B0604020202020204" pitchFamily="34" charset="0"/>
                  </a:rPr>
                  <a:t>] (see figure 2):</a:t>
                </a:r>
              </a:p>
              <a:p>
                <a:pPr algn="just">
                  <a:lnSpc>
                    <a:spcPct val="100000"/>
                  </a:lnSpc>
                  <a:spcBef>
                    <a:spcPts val="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𝐶𝐹𝑇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𝐹𝑖𝑥𝑎𝑡𝑖𝑜𝑛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𝑡𝑖𝑚𝑒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Weight</m:t>
                      </m:r>
                      <m: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AOIs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𝐹𝑖𝑥𝑎𝑡𝑖𝑜𝑛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ca-E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𝑡𝑖𝑚𝑒</m:t>
                      </m:r>
                      <m:r>
                        <m:rPr>
                          <m:sty m:val="p"/>
                        </m:rP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Non</m:t>
                      </m:r>
                      <m: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weight</m:t>
                      </m:r>
                      <m: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a-ES" sz="1100" b="0" i="0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AOIs</m:t>
                      </m:r>
                    </m:oMath>
                  </m:oMathPara>
                </a14:m>
                <a:endParaRPr lang="es-ES" sz="1100" baseline="-25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Subtitle 2">
                <a:extLst>
                  <a:ext uri="{FF2B5EF4-FFF2-40B4-BE49-F238E27FC236}">
                    <a16:creationId xmlns:a16="http://schemas.microsoft.com/office/drawing/2014/main" id="{8885A66A-FAD9-436B-80FD-67F35CDD4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51" y="5640230"/>
                <a:ext cx="3769275" cy="9676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 recte 12">
            <a:extLst>
              <a:ext uri="{FF2B5EF4-FFF2-40B4-BE49-F238E27FC236}">
                <a16:creationId xmlns:a16="http://schemas.microsoft.com/office/drawing/2014/main" id="{9CDB2E76-76EE-476C-A0AD-95B018E15E0A}"/>
              </a:ext>
            </a:extLst>
          </p:cNvPr>
          <p:cNvCxnSpPr/>
          <p:nvPr/>
        </p:nvCxnSpPr>
        <p:spPr>
          <a:xfrm>
            <a:off x="9317406" y="4164134"/>
            <a:ext cx="0" cy="2257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954B4E88-EFF1-6E69-E06B-CBDA836D4F3B}"/>
              </a:ext>
            </a:extLst>
          </p:cNvPr>
          <p:cNvSpPr txBox="1">
            <a:spLocks/>
          </p:cNvSpPr>
          <p:nvPr/>
        </p:nvSpPr>
        <p:spPr>
          <a:xfrm>
            <a:off x="11343944" y="2612731"/>
            <a:ext cx="808127" cy="71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u="sng" dirty="0">
                <a:latin typeface="Arial" panose="020B0604020202020204" pitchFamily="34" charset="0"/>
                <a:ea typeface="Arial" panose="020B0604020202020204" pitchFamily="34" charset="0"/>
              </a:rPr>
              <a:t>Table 1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:: </a:t>
            </a:r>
          </a:p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CFT mean and standard </a:t>
            </a:r>
            <a:r>
              <a:rPr lang="es-ES" sz="800" dirty="0" err="1">
                <a:latin typeface="Arial" panose="020B0604020202020204" pitchFamily="34" charset="0"/>
                <a:ea typeface="Arial" panose="020B0604020202020204" pitchFamily="34" charset="0"/>
              </a:rPr>
              <a:t>desviation</a:t>
            </a: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10"/>
              </a:spcBef>
            </a:pPr>
            <a:r>
              <a:rPr lang="es-ES" sz="800" dirty="0">
                <a:latin typeface="Arial" panose="020B0604020202020204" pitchFamily="34" charset="0"/>
                <a:ea typeface="Arial" panose="020B0604020202020204" pitchFamily="34" charset="0"/>
              </a:rPr>
              <a:t>by group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8CB1E89-2E25-58BC-8341-20B0D0B213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48" y="2612730"/>
            <a:ext cx="3071778" cy="862859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9D99B25E-8272-CF2F-DC38-A0732C93965C}"/>
              </a:ext>
            </a:extLst>
          </p:cNvPr>
          <p:cNvSpPr txBox="1">
            <a:spLocks/>
          </p:cNvSpPr>
          <p:nvPr/>
        </p:nvSpPr>
        <p:spPr>
          <a:xfrm>
            <a:off x="58439" y="5909182"/>
            <a:ext cx="4485470" cy="76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8260" algn="just">
              <a:lnSpc>
                <a:spcPct val="100000"/>
              </a:lnSpc>
            </a:pPr>
            <a:endParaRPr lang="en-GB" sz="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327025" algn="just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Objectives:</a:t>
            </a:r>
            <a:r>
              <a:rPr lang="en-GB" sz="10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aims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Virtual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Reality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(VR)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Eye-Tracking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(ET)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technologies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precisely</a:t>
            </a:r>
            <a:r>
              <a:rPr lang="en-GB" sz="1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GB" sz="10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effect of the distance to the mirror on the attentional patterns.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FE7F615-7126-AD4B-DDAB-A4BA7F8039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4" y="2961428"/>
            <a:ext cx="2989306" cy="16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9C85015E8D448FB98EE0AE9C5975" ma:contentTypeVersion="14" ma:contentTypeDescription="Create a new document." ma:contentTypeScope="" ma:versionID="32d71dbea723c17843fd2bd01e9d62a2">
  <xsd:schema xmlns:xsd="http://www.w3.org/2001/XMLSchema" xmlns:xs="http://www.w3.org/2001/XMLSchema" xmlns:p="http://schemas.microsoft.com/office/2006/metadata/properties" xmlns:ns2="c374824c-0cd3-4755-8410-158764070264" xmlns:ns3="58992fc6-d934-41a6-98ab-fe43956f900c" targetNamespace="http://schemas.microsoft.com/office/2006/metadata/properties" ma:root="true" ma:fieldsID="17996a6ef52e94cace2f5a82bf2566c5" ns2:_="" ns3:_="">
    <xsd:import namespace="c374824c-0cd3-4755-8410-158764070264"/>
    <xsd:import namespace="58992fc6-d934-41a6-98ab-fe43956f9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824c-0cd3-4755-8410-158764070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92fc6-d934-41a6-98ab-fe43956f90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5020922-4742-4122-af16-a14192b22682}" ma:internalName="TaxCatchAll" ma:showField="CatchAllData" ma:web="58992fc6-d934-41a6-98ab-fe43956f9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4824c-0cd3-4755-8410-158764070264">
      <Terms xmlns="http://schemas.microsoft.com/office/infopath/2007/PartnerControls"/>
    </lcf76f155ced4ddcb4097134ff3c332f>
    <TaxCatchAll xmlns="58992fc6-d934-41a6-98ab-fe43956f900c" xsi:nil="true"/>
  </documentManagement>
</p:properties>
</file>

<file path=customXml/itemProps1.xml><?xml version="1.0" encoding="utf-8"?>
<ds:datastoreItem xmlns:ds="http://schemas.openxmlformats.org/officeDocument/2006/customXml" ds:itemID="{CA8B1375-5AA2-4E6E-9E36-0D2556503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4824c-0cd3-4755-8410-158764070264"/>
    <ds:schemaRef ds:uri="58992fc6-d934-41a6-98ab-fe43956f9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C34077-D081-4264-9868-EF0879B48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8C050-DB3F-487C-A852-8AAC09612744}">
  <ds:schemaRefs>
    <ds:schemaRef ds:uri="http://schemas.microsoft.com/office/2006/metadata/properties"/>
    <ds:schemaRef ds:uri="http://schemas.microsoft.com/office/infopath/2007/PartnerControls"/>
    <ds:schemaRef ds:uri="c374824c-0cd3-4755-8410-158764070264"/>
    <ds:schemaRef ds:uri="58992fc6-d934-41a6-98ab-fe43956f90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1016</Words>
  <Application>Microsoft Office PowerPoint</Application>
  <PresentationFormat>Panorámica</PresentationFormat>
  <Paragraphs>50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Mirror exposure therapies: effect of the distance to the mirror on the attentional pattern in a virtual reality immersive environment.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Gaelle Notzli</dc:creator>
  <cp:lastModifiedBy>Franck Meschberger</cp:lastModifiedBy>
  <cp:revision>65</cp:revision>
  <dcterms:created xsi:type="dcterms:W3CDTF">2023-02-16T18:46:42Z</dcterms:created>
  <dcterms:modified xsi:type="dcterms:W3CDTF">2023-03-02T15:28:06Z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6bb9f-849e-4520-adf3-36adc211bebd_Enabled">
    <vt:lpwstr>true</vt:lpwstr>
  </property>
  <property fmtid="{D5CDD505-2E9C-101B-9397-08002B2CF9AE}" pid="3" name="MSIP_Label_d026bb9f-849e-4520-adf3-36adc211bebd_SetDate">
    <vt:lpwstr>2023-02-16T18:47:26Z</vt:lpwstr>
  </property>
  <property fmtid="{D5CDD505-2E9C-101B-9397-08002B2CF9AE}" pid="4" name="MSIP_Label_d026bb9f-849e-4520-adf3-36adc211bebd_Method">
    <vt:lpwstr>Privileged</vt:lpwstr>
  </property>
  <property fmtid="{D5CDD505-2E9C-101B-9397-08002B2CF9AE}" pid="5" name="MSIP_Label_d026bb9f-849e-4520-adf3-36adc211bebd_Name">
    <vt:lpwstr>Public</vt:lpwstr>
  </property>
  <property fmtid="{D5CDD505-2E9C-101B-9397-08002B2CF9AE}" pid="6" name="MSIP_Label_d026bb9f-849e-4520-adf3-36adc211bebd_SiteId">
    <vt:lpwstr>ac144e41-8001-48f0-9e1c-170716ed06b6</vt:lpwstr>
  </property>
  <property fmtid="{D5CDD505-2E9C-101B-9397-08002B2CF9AE}" pid="7" name="MSIP_Label_d026bb9f-849e-4520-adf3-36adc211bebd_ActionId">
    <vt:lpwstr>8caf23f4-c303-4d70-8310-6a36b87c8af3</vt:lpwstr>
  </property>
  <property fmtid="{D5CDD505-2E9C-101B-9397-08002B2CF9AE}" pid="8" name="MSIP_Label_d026bb9f-849e-4520-adf3-36adc211bebd_ContentBits">
    <vt:lpwstr>0</vt:lpwstr>
  </property>
  <property fmtid="{D5CDD505-2E9C-101B-9397-08002B2CF9AE}" pid="9" name="ContentTypeId">
    <vt:lpwstr>0x010100A9779C85015E8D448FB98EE0AE9C5975</vt:lpwstr>
  </property>
</Properties>
</file>